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831" r:id="rId2"/>
  </p:sldMasterIdLst>
  <p:notesMasterIdLst>
    <p:notesMasterId r:id="rId48"/>
  </p:notesMasterIdLst>
  <p:handoutMasterIdLst>
    <p:handoutMasterId r:id="rId49"/>
  </p:handoutMasterIdLst>
  <p:sldIdLst>
    <p:sldId id="257" r:id="rId3"/>
    <p:sldId id="334" r:id="rId4"/>
    <p:sldId id="335" r:id="rId5"/>
    <p:sldId id="336" r:id="rId6"/>
    <p:sldId id="387" r:id="rId7"/>
    <p:sldId id="337" r:id="rId8"/>
    <p:sldId id="388" r:id="rId9"/>
    <p:sldId id="389" r:id="rId10"/>
    <p:sldId id="340" r:id="rId11"/>
    <p:sldId id="390" r:id="rId12"/>
    <p:sldId id="341" r:id="rId13"/>
    <p:sldId id="342" r:id="rId14"/>
    <p:sldId id="343" r:id="rId15"/>
    <p:sldId id="344" r:id="rId16"/>
    <p:sldId id="345" r:id="rId17"/>
    <p:sldId id="391" r:id="rId18"/>
    <p:sldId id="350" r:id="rId19"/>
    <p:sldId id="351" r:id="rId20"/>
    <p:sldId id="352" r:id="rId21"/>
    <p:sldId id="353" r:id="rId22"/>
    <p:sldId id="355" r:id="rId23"/>
    <p:sldId id="356" r:id="rId24"/>
    <p:sldId id="362" r:id="rId25"/>
    <p:sldId id="363" r:id="rId26"/>
    <p:sldId id="364" r:id="rId27"/>
    <p:sldId id="392" r:id="rId28"/>
    <p:sldId id="366" r:id="rId29"/>
    <p:sldId id="368" r:id="rId30"/>
    <p:sldId id="369" r:id="rId31"/>
    <p:sldId id="370" r:id="rId32"/>
    <p:sldId id="371" r:id="rId33"/>
    <p:sldId id="373" r:id="rId34"/>
    <p:sldId id="372" r:id="rId35"/>
    <p:sldId id="374" r:id="rId36"/>
    <p:sldId id="377" r:id="rId37"/>
    <p:sldId id="378" r:id="rId38"/>
    <p:sldId id="379" r:id="rId39"/>
    <p:sldId id="380" r:id="rId40"/>
    <p:sldId id="381" r:id="rId41"/>
    <p:sldId id="382" r:id="rId42"/>
    <p:sldId id="397" r:id="rId43"/>
    <p:sldId id="383" r:id="rId44"/>
    <p:sldId id="384" r:id="rId45"/>
    <p:sldId id="385" r:id="rId46"/>
    <p:sldId id="386" r:id="rId4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99"/>
    <a:srgbClr val="5B53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 autoAdjust="0"/>
    <p:restoredTop sz="94551" autoAdjust="0"/>
  </p:normalViewPr>
  <p:slideViewPr>
    <p:cSldViewPr>
      <p:cViewPr varScale="1">
        <p:scale>
          <a:sx n="112" d="100"/>
          <a:sy n="112" d="100"/>
        </p:scale>
        <p:origin x="-948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5F019715-F210-404D-B376-18715EAE54D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1647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68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D208C95C-CBFB-4AEC-97CF-06199BCB89A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2619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46B10A3-AA90-422E-8611-CBD7FE31EB0E}" type="slidenum">
              <a:rPr lang="en-US" sz="1200" smtClean="0">
                <a:latin typeface="Times New Roman" pitchFamily="18" charset="0"/>
              </a:rPr>
              <a:pPr eaLnBrk="1" hangingPunct="1"/>
              <a:t>1</a:t>
            </a:fld>
            <a:endParaRPr lang="en-US" sz="120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A07218-2A4F-4860-A243-082E7D35C05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532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56A642-47EE-4809-9733-C46ACC8BBB8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021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1D56C8-23E1-4A4F-9364-61651A3413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109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/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>
              <a:defRPr/>
            </a:pPr>
            <a:endParaRPr lang="en-US" dirty="0"/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>
              <a:extLst/>
            </a:lstStyle>
            <a:p>
              <a:pPr>
                <a:defRPr/>
              </a:pPr>
              <a:endParaRPr lang="en-US" dirty="0"/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/>
              <a:gdLst>
                <a:gd name="T0" fmla="*/ 0 w 5760"/>
                <a:gd name="T1" fmla="*/ 0 h 528"/>
                <a:gd name="T2" fmla="*/ 2147483647 w 5760"/>
                <a:gd name="T3" fmla="*/ 0 h 528"/>
                <a:gd name="T4" fmla="*/ 2147483647 w 5760"/>
                <a:gd name="T5" fmla="*/ 1332767423 h 528"/>
                <a:gd name="T6" fmla="*/ 120019431 w 5760"/>
                <a:gd name="T7" fmla="*/ 0 h 5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0"/>
                <a:gd name="T13" fmla="*/ 0 h 528"/>
                <a:gd name="T14" fmla="*/ 5760 w 5760"/>
                <a:gd name="T15" fmla="*/ 528 h 5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extLst/>
            </a:lstStyle>
            <a:p>
              <a:pPr algn="ctr">
                <a:defRPr/>
              </a:pPr>
              <a:endParaRPr lang="en-US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1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3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090F4F54-A63D-43A7-8204-CD26BB2053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6543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0"/>
          </p:nvPr>
        </p:nvSpPr>
        <p:spPr>
          <a:xfrm>
            <a:off x="8588375" y="6492875"/>
            <a:ext cx="555625" cy="365125"/>
          </a:xfrm>
        </p:spPr>
        <p:txBody>
          <a:bodyPr/>
          <a:lstStyle>
            <a:lvl1pPr>
              <a:buFontTx/>
              <a:buNone/>
              <a:defRPr sz="1200">
                <a:latin typeface="+mn-lt"/>
              </a:defRPr>
            </a:lvl1pPr>
          </a:lstStyle>
          <a:p>
            <a:pPr>
              <a:defRPr/>
            </a:pPr>
            <a:fld id="{81F2EB8A-B723-44DD-B3D7-BB492DE4B2D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980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3"/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5" name="Chevron 4"/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D119457E-2C7C-4A52-AD7A-18F84406C3C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06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FEAE4FC3-6926-4263-A7B8-8F697E1DAE6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2653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70D54910-DA16-404F-8214-09AEE5198CC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30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1A266224-5F0F-4659-972C-92733BF0DA3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806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9A23E7-89FC-4329-A37D-DE6A4DE236A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198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1E01538B-D60C-4C7F-AF9C-4F32ECDA73E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546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CCE4D0-8F39-4FD7-B491-3D1ECB8C24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0059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6" name="Freeform 15"/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/>
            <a:gdLst>
              <a:gd name="T0" fmla="*/ 0 w 5760"/>
              <a:gd name="T1" fmla="*/ 0 h 528"/>
              <a:gd name="T2" fmla="*/ 2147483647 w 5760"/>
              <a:gd name="T3" fmla="*/ 0 h 528"/>
              <a:gd name="T4" fmla="*/ 2147483647 w 5760"/>
              <a:gd name="T5" fmla="*/ 1330642500 h 528"/>
              <a:gd name="T6" fmla="*/ 20913987 w 5760"/>
              <a:gd name="T7" fmla="*/ 0 h 528"/>
              <a:gd name="T8" fmla="*/ 0 60000 65536"/>
              <a:gd name="T9" fmla="*/ 0 60000 65536"/>
              <a:gd name="T10" fmla="*/ 0 60000 65536"/>
              <a:gd name="T11" fmla="*/ 0 60000 65536"/>
              <a:gd name="T12" fmla="*/ 0 w 5760"/>
              <a:gd name="T13" fmla="*/ 0 h 528"/>
              <a:gd name="T14" fmla="*/ 5760 w 5760"/>
              <a:gd name="T15" fmla="*/ 528 h 52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Right Triangle 6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>
              <a:defRPr/>
            </a:pP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8"/>
          <p:cNvSpPr/>
          <p:nvPr/>
        </p:nvSpPr>
        <p:spPr>
          <a:xfrm>
            <a:off x="8664575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10" name="Chevron 9"/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C081770D-B2EC-412E-86EA-46711EEB25E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323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2B2447-B112-4469-9A0B-9ED36315265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3785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F7CD4A-8706-4E19-981D-93888ADDC49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38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1CCA88-DE79-48C3-9F5F-5670EAAC31F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623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AAD039-B36F-4785-9D47-4C27AE57481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11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E7DF90-4584-4E30-A59F-3F4BCE8B0FD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597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89AAA2-1794-4465-963E-EDB2ABA6AAF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473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05E9F1-DECE-4FC7-99A8-648A07B745D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943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FA532F-D170-4486-AFD3-FB3EE632116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06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2055C5-734E-4604-BE9E-7D5623ECFB3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760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ct val="20000"/>
              </a:spcBef>
              <a:buFontTx/>
              <a:buChar char="•"/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90000"/>
              </a:lnSpc>
              <a:spcBef>
                <a:spcPct val="20000"/>
              </a:spcBef>
              <a:buFontTx/>
              <a:buChar char="•"/>
              <a:defRPr sz="1200">
                <a:solidFill>
                  <a:srgbClr val="898989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lnSpc>
                <a:spcPct val="90000"/>
              </a:lnSpc>
              <a:spcBef>
                <a:spcPct val="20000"/>
              </a:spcBef>
              <a:buFontTx/>
              <a:buChar char="•"/>
              <a:defRPr sz="1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890016CC-ADA7-43E1-A167-084360940F1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  <p:sldLayoutId id="2147484051" r:id="rId2"/>
    <p:sldLayoutId id="2147484052" r:id="rId3"/>
    <p:sldLayoutId id="2147484053" r:id="rId4"/>
    <p:sldLayoutId id="2147484054" r:id="rId5"/>
    <p:sldLayoutId id="2147484055" r:id="rId6"/>
    <p:sldLayoutId id="2147484056" r:id="rId7"/>
    <p:sldLayoutId id="2147484057" r:id="rId8"/>
    <p:sldLayoutId id="2147484058" r:id="rId9"/>
    <p:sldLayoutId id="2147484059" r:id="rId10"/>
    <p:sldLayoutId id="2147484060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2051" name="Freeform 11"/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/>
            <a:gdLst>
              <a:gd name="T0" fmla="*/ 0 w 5760"/>
              <a:gd name="T1" fmla="*/ 0 h 528"/>
              <a:gd name="T2" fmla="*/ 2147483647 w 5760"/>
              <a:gd name="T3" fmla="*/ 0 h 528"/>
              <a:gd name="T4" fmla="*/ 2147483647 w 5760"/>
              <a:gd name="T5" fmla="*/ 1330642500 h 528"/>
              <a:gd name="T6" fmla="*/ 20913987 w 5760"/>
              <a:gd name="T7" fmla="*/ 0 h 528"/>
              <a:gd name="T8" fmla="*/ 0 60000 65536"/>
              <a:gd name="T9" fmla="*/ 0 60000 65536"/>
              <a:gd name="T10" fmla="*/ 0 60000 65536"/>
              <a:gd name="T11" fmla="*/ 0 60000 65536"/>
              <a:gd name="T12" fmla="*/ 0 w 5760"/>
              <a:gd name="T13" fmla="*/ 0 h 528"/>
              <a:gd name="T14" fmla="*/ 5760 w 5760"/>
              <a:gd name="T15" fmla="*/ 528 h 52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>
              <a:defRPr/>
            </a:pP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57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4811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825" y="6408738"/>
            <a:ext cx="1919288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79913" y="6408738"/>
            <a:ext cx="2351087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Information Technology Project Management, Sixth Edition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BC6913E0-A897-4C4F-A2BF-53D4CF17F1F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4" r:id="rId1"/>
    <p:sldLayoutId id="2147484065" r:id="rId2"/>
    <p:sldLayoutId id="2147484066" r:id="rId3"/>
    <p:sldLayoutId id="2147484067" r:id="rId4"/>
    <p:sldLayoutId id="2147484068" r:id="rId5"/>
    <p:sldLayoutId id="2147484069" r:id="rId6"/>
    <p:sldLayoutId id="2147484061" r:id="rId7"/>
    <p:sldLayoutId id="2147484070" r:id="rId8"/>
    <p:sldLayoutId id="2147484071" r:id="rId9"/>
    <p:sldLayoutId id="2147484062" r:id="rId10"/>
    <p:sldLayoutId id="2147484063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5125" indent="-255588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itchFamily="18" charset="2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0713" indent="-228600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pitchFamily="34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8838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Maslow's_Hierarchy_of_Needs.sv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1600200"/>
            <a:ext cx="7772400" cy="1349375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>Chapter </a:t>
            </a:r>
            <a:r>
              <a:rPr dirty="0" smtClean="0"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>9:</a:t>
            </a:r>
            <a:r>
              <a:rPr dirty="0"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/>
            </a:r>
            <a:br>
              <a:rPr dirty="0"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</a:br>
            <a:r>
              <a:rPr dirty="0" smtClean="0"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>Project Human</a:t>
            </a:r>
            <a:r>
              <a:rPr lang="en-US" dirty="0" smtClean="0"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/>
            </a:r>
            <a:br>
              <a:rPr lang="en-US" dirty="0" smtClean="0"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</a:br>
            <a:r>
              <a:rPr dirty="0" smtClean="0">
                <a:effectLst>
                  <a:outerShdw blurRad="38100" dist="38100" dir="2700000" algn="tl">
                    <a:srgbClr val="FFFFFF"/>
                  </a:outerShdw>
                </a:effectLst>
                <a:latin typeface="Arial Rounded MT Bold" pitchFamily="34" charset="0"/>
              </a:rPr>
              <a:t>Resource Management</a:t>
            </a:r>
            <a:endParaRPr dirty="0">
              <a:effectLst>
                <a:outerShdw blurRad="38100" dist="38100" dir="2700000" algn="tl">
                  <a:srgbClr val="FFFFFF"/>
                </a:outerShdw>
              </a:effectLst>
              <a:latin typeface="Arial Rounded MT Bold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52400" y="3657600"/>
            <a:ext cx="5791200" cy="134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2800" b="1" dirty="0">
              <a:solidFill>
                <a:schemeClr val="tx2"/>
              </a:solidFill>
              <a:effectLst>
                <a:outerShdw blurRad="38100" dist="38100" dir="2700000" algn="tl">
                  <a:srgbClr val="FFFFFF"/>
                </a:outerShdw>
              </a:effectLst>
              <a:latin typeface="Arial Rounded MT Bold" pitchFamily="34" charset="0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Figure 9-1. Project Human Resource Management Summary</a:t>
            </a:r>
          </a:p>
        </p:txBody>
      </p:sp>
      <p:sp>
        <p:nvSpPr>
          <p:cNvPr id="20483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8695F6F-A571-45F6-A86C-5E5BFC16AB78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20485" name="Picture 5" descr="86921_09_F01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501775"/>
            <a:ext cx="7848600" cy="472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Psychologists and management theorists have devoted much research and thought to the field of managing people at work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Important areas related to project management include:</a:t>
            </a:r>
          </a:p>
          <a:p>
            <a:pPr eaLnBrk="1" hangingPunct="1"/>
            <a:endParaRPr lang="en-US" smtClean="0"/>
          </a:p>
          <a:p>
            <a:pPr lvl="1" eaLnBrk="1" hangingPunct="1"/>
            <a:r>
              <a:rPr lang="en-US" smtClean="0"/>
              <a:t>Motivation theories</a:t>
            </a:r>
          </a:p>
          <a:p>
            <a:pPr lvl="1" eaLnBrk="1" hangingPunct="1"/>
            <a:r>
              <a:rPr lang="en-US" smtClean="0"/>
              <a:t>Influence and power</a:t>
            </a:r>
          </a:p>
          <a:p>
            <a:pPr lvl="1" eaLnBrk="1" hangingPunct="1"/>
            <a:r>
              <a:rPr lang="en-US" smtClean="0"/>
              <a:t>Effectiveness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Keys to Managing People</a:t>
            </a:r>
          </a:p>
        </p:txBody>
      </p:sp>
      <p:sp>
        <p:nvSpPr>
          <p:cNvPr id="21508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2B80839-EEFC-4D81-8A5B-1001BAB083C5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smtClean="0"/>
              <a:t>Intrinsic motivation</a:t>
            </a:r>
            <a:r>
              <a:rPr lang="en-US" smtClean="0"/>
              <a:t> causes people to participate in an activity for their </a:t>
            </a:r>
            <a:r>
              <a:rPr lang="en-US" b="1" smtClean="0"/>
              <a:t>own</a:t>
            </a:r>
            <a:r>
              <a:rPr lang="en-US" smtClean="0"/>
              <a:t> enjoyment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eaLnBrk="1" hangingPunct="1">
              <a:lnSpc>
                <a:spcPct val="90000"/>
              </a:lnSpc>
            </a:pPr>
            <a:r>
              <a:rPr lang="en-US" b="1" smtClean="0"/>
              <a:t>Extrinsic motivation</a:t>
            </a:r>
            <a:r>
              <a:rPr lang="en-US" smtClean="0"/>
              <a:t> causes people to do something for a </a:t>
            </a:r>
            <a:r>
              <a:rPr lang="en-US" b="1" smtClean="0"/>
              <a:t>reward</a:t>
            </a:r>
            <a:r>
              <a:rPr lang="en-US" smtClean="0"/>
              <a:t> or to avoid a penalty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Eg. some children take piano lessons for intrinsic motivation (</a:t>
            </a:r>
            <a:r>
              <a:rPr lang="en-US" b="1" smtClean="0"/>
              <a:t>they enjoy it</a:t>
            </a:r>
            <a:r>
              <a:rPr lang="en-US" smtClean="0"/>
              <a:t>) while others take them for extrinsic motivation (to get a </a:t>
            </a:r>
            <a:r>
              <a:rPr lang="en-US" b="1" smtClean="0"/>
              <a:t>reward or avoid punishment</a:t>
            </a:r>
            <a:r>
              <a:rPr lang="en-US" smtClean="0"/>
              <a:t>)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Intrinsic and Extrinsic Motivation</a:t>
            </a:r>
          </a:p>
        </p:txBody>
      </p:sp>
      <p:sp>
        <p:nvSpPr>
          <p:cNvPr id="22532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733B40C-BCAA-49FE-AE32-6F8598E5664B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Abraham Maslow argued that humans possess unique qualities that enable them to make independent choices, thus giving them control of their destiny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Maslow developed a </a:t>
            </a:r>
            <a:r>
              <a:rPr lang="en-US" b="1" smtClean="0"/>
              <a:t>hierarchy of needs</a:t>
            </a:r>
            <a:r>
              <a:rPr lang="en-US" smtClean="0"/>
              <a:t> which states that </a:t>
            </a:r>
            <a:r>
              <a:rPr lang="en-US" smtClean="0">
                <a:solidFill>
                  <a:srgbClr val="FF0000"/>
                </a:solidFill>
              </a:rPr>
              <a:t>people’s behaviors are guided or motivated by a sequence of needs </a:t>
            </a:r>
          </a:p>
        </p:txBody>
      </p:sp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Maslow’s Hierarchy of Needs</a:t>
            </a:r>
          </a:p>
        </p:txBody>
      </p:sp>
      <p:sp>
        <p:nvSpPr>
          <p:cNvPr id="23556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D6FCD7-449D-482C-B109-27F82074E61E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Maslow’s Hierarchy of Needs</a:t>
            </a:r>
          </a:p>
        </p:txBody>
      </p:sp>
      <p:sp>
        <p:nvSpPr>
          <p:cNvPr id="24579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4B347F-C55C-458C-803B-9F86E1894CA5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24581" name="Picture 6" descr="86921_09_F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382713"/>
            <a:ext cx="5356225" cy="2579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2" name="Picture 7" descr="http://upload.wikimedia.org/wikipedia/commons/thumb/6/60/Maslow%27s_Hierarchy_of_Needs.svg/450px-Maslow%27s_Hierarchy_of_Needs.svg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971800"/>
            <a:ext cx="4286250" cy="321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Frederick Herzberg wrote several famous books and articles about </a:t>
            </a:r>
            <a:r>
              <a:rPr lang="en-US" b="1" dirty="0" smtClean="0"/>
              <a:t>worker motivation</a:t>
            </a:r>
            <a:r>
              <a:rPr lang="en-US" dirty="0" smtClean="0"/>
              <a:t>; he distinguished between: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b="1" dirty="0" smtClean="0"/>
              <a:t>Motivational factors</a:t>
            </a:r>
            <a:r>
              <a:rPr lang="en-US" dirty="0" smtClean="0"/>
              <a:t>: 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Achievement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Recognition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work itself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Responsibility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advancement growth, which produces job satisfaction</a:t>
            </a:r>
          </a:p>
          <a:p>
            <a:pPr lvl="2"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b="1" dirty="0" smtClean="0"/>
              <a:t>Hygiene factors</a:t>
            </a:r>
            <a:r>
              <a:rPr lang="en-US" dirty="0" smtClean="0"/>
              <a:t>: cause dissatisfaction if not present, but do not motivate workers to do more: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err="1" smtClean="0"/>
              <a:t>Eg</a:t>
            </a:r>
            <a:r>
              <a:rPr lang="en-US" dirty="0" smtClean="0"/>
              <a:t>. larger salaries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more supervision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attractive work environment</a:t>
            </a:r>
          </a:p>
        </p:txBody>
      </p:sp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Herzberg’s Motivational and Hygiene Factors</a:t>
            </a:r>
          </a:p>
        </p:txBody>
      </p:sp>
      <p:sp>
        <p:nvSpPr>
          <p:cNvPr id="25604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A4E0BAE-E127-4109-81AE-2634DC813120}" type="slidenum">
              <a:rPr lang="en-US"/>
              <a:pPr>
                <a:defRPr/>
              </a:pPr>
              <a:t>15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Examples of Herzberg’s Hygiene Factors and Motivators</a:t>
            </a:r>
          </a:p>
        </p:txBody>
      </p:sp>
      <p:sp>
        <p:nvSpPr>
          <p:cNvPr id="26627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0A12BB-D943-46D0-AA7E-D134995E94B7}" type="slidenum">
              <a:rPr lang="en-US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26629" name="Picture 5" descr="Tbl09-01.bmp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11"/>
          <a:stretch>
            <a:fillRect/>
          </a:stretch>
        </p:blipFill>
        <p:spPr bwMode="auto">
          <a:xfrm>
            <a:off x="250825" y="2057400"/>
            <a:ext cx="881380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600200"/>
            <a:ext cx="8186738" cy="411480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Projects are more likely to </a:t>
            </a:r>
            <a:r>
              <a:rPr lang="en-US" i="1" dirty="0" smtClean="0">
                <a:solidFill>
                  <a:srgbClr val="FF0000"/>
                </a:solidFill>
              </a:rPr>
              <a:t>succeed</a:t>
            </a:r>
            <a:r>
              <a:rPr lang="en-US" dirty="0" smtClean="0"/>
              <a:t> when project managers influence with: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 smtClean="0"/>
              <a:t>Expertise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 smtClean="0"/>
              <a:t>Work challenge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Projects are more likely to </a:t>
            </a:r>
            <a:r>
              <a:rPr lang="en-US" i="1" dirty="0" smtClean="0">
                <a:solidFill>
                  <a:srgbClr val="FF0000"/>
                </a:solidFill>
              </a:rPr>
              <a:t>fail</a:t>
            </a:r>
            <a:r>
              <a:rPr lang="en-US" dirty="0" smtClean="0"/>
              <a:t> when project managers rely too heavily on: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 smtClean="0"/>
              <a:t>Authority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 smtClean="0"/>
              <a:t>Money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 smtClean="0"/>
              <a:t>Penalty</a:t>
            </a:r>
          </a:p>
        </p:txBody>
      </p:sp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Influence to succeed or fail</a:t>
            </a:r>
          </a:p>
        </p:txBody>
      </p:sp>
      <p:sp>
        <p:nvSpPr>
          <p:cNvPr id="27652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A8755BE-9C48-48B3-A73E-BEB38E6DCDB0}" type="slidenum">
              <a:rPr lang="en-US"/>
              <a:pPr>
                <a:defRPr/>
              </a:pPr>
              <a:t>17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smtClean="0"/>
              <a:t>Power </a:t>
            </a:r>
            <a:r>
              <a:rPr lang="en-US" smtClean="0"/>
              <a:t>is the potential ability to influence behavior to get </a:t>
            </a:r>
            <a:r>
              <a:rPr lang="en-US" b="1" smtClean="0"/>
              <a:t>people to do things they would not otherwise do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Types of power include: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Coercive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Legitimate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Expert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Reward</a:t>
            </a:r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800" dirty="0" smtClean="0"/>
              <a:t>Power</a:t>
            </a:r>
          </a:p>
        </p:txBody>
      </p:sp>
      <p:sp>
        <p:nvSpPr>
          <p:cNvPr id="28676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9463B22-5DEE-41CB-A810-380E7FAF6038}" type="slidenum">
              <a:rPr lang="en-US"/>
              <a:pPr>
                <a:defRPr/>
              </a:pPr>
              <a:t>18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Project managers can apply Covey’s 7 habits to improve effectiveness on projects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Be proactive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Begin with the end in mind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Put first things first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Think win/win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Seek first to understand, then to be understood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Synergize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Sharpen the saw</a:t>
            </a:r>
          </a:p>
        </p:txBody>
      </p:sp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94456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Covey and Improving Effectiveness</a:t>
            </a:r>
          </a:p>
        </p:txBody>
      </p:sp>
      <p:sp>
        <p:nvSpPr>
          <p:cNvPr id="29700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EA4C55B-0517-4FEE-8DCF-C70E15554D74}" type="slidenum">
              <a:rPr lang="en-US"/>
              <a:pPr>
                <a:defRPr/>
              </a:pPr>
              <a:t>19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295400"/>
            <a:ext cx="8534400" cy="5181600"/>
          </a:xfrm>
        </p:spPr>
        <p:txBody>
          <a:bodyPr/>
          <a:lstStyle/>
          <a:p>
            <a:pPr eaLnBrk="1" hangingPunct="1"/>
            <a:r>
              <a:rPr lang="en-US" sz="2400" smtClean="0"/>
              <a:t>Explain the importance of good </a:t>
            </a:r>
            <a:r>
              <a:rPr lang="en-US" sz="2400" b="1" smtClean="0"/>
              <a:t>human resource management</a:t>
            </a:r>
            <a:r>
              <a:rPr lang="en-US" sz="2400" smtClean="0"/>
              <a:t> on projects, including the current state and future implications of the global IT workforce</a:t>
            </a:r>
          </a:p>
          <a:p>
            <a:pPr eaLnBrk="1" hangingPunct="1"/>
            <a:endParaRPr lang="en-US" sz="2400" smtClean="0"/>
          </a:p>
          <a:p>
            <a:pPr eaLnBrk="1" hangingPunct="1"/>
            <a:r>
              <a:rPr lang="en-US" sz="2400" smtClean="0"/>
              <a:t>Define project human resource management and understand its processes </a:t>
            </a:r>
          </a:p>
          <a:p>
            <a:pPr eaLnBrk="1" hangingPunct="1"/>
            <a:endParaRPr lang="en-US" sz="2400" smtClean="0"/>
          </a:p>
          <a:p>
            <a:pPr eaLnBrk="1" hangingPunct="1"/>
            <a:r>
              <a:rPr lang="en-US" sz="2400" smtClean="0"/>
              <a:t>Summarize key concepts for </a:t>
            </a:r>
            <a:r>
              <a:rPr lang="en-US" sz="2400" b="1" smtClean="0"/>
              <a:t>managing people </a:t>
            </a:r>
            <a:r>
              <a:rPr lang="en-US" sz="2400" smtClean="0"/>
              <a:t>by understanding the theories of Abraham Maslow, Frederick Herzberg, David McClelland, and Douglas McGregor on </a:t>
            </a:r>
            <a:r>
              <a:rPr lang="en-US" sz="2400" b="1" smtClean="0"/>
              <a:t>motivation</a:t>
            </a:r>
            <a:r>
              <a:rPr lang="en-US" sz="2400" smtClean="0"/>
              <a:t>, H. J. Thamhain and D. L. Wilemon on </a:t>
            </a:r>
            <a:r>
              <a:rPr lang="en-US" sz="2400" b="1" smtClean="0"/>
              <a:t>influencing workers</a:t>
            </a:r>
            <a:r>
              <a:rPr lang="en-US" sz="2400" smtClean="0"/>
              <a:t>, and Stephen Covey on how people and </a:t>
            </a:r>
            <a:r>
              <a:rPr lang="en-US" sz="2400" b="1" smtClean="0"/>
              <a:t>teams can become more effective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8683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Learning Objectives</a:t>
            </a:r>
          </a:p>
        </p:txBody>
      </p:sp>
      <p:sp>
        <p:nvSpPr>
          <p:cNvPr id="12292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87BBFC-6C6E-45BC-8345-82BC7D25CFC4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186738" cy="396240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Good project managers are </a:t>
            </a:r>
            <a:r>
              <a:rPr lang="en-US" b="1" dirty="0" smtClean="0"/>
              <a:t>empathic listeners</a:t>
            </a:r>
            <a:r>
              <a:rPr lang="en-US" dirty="0" smtClean="0"/>
              <a:t>; they listen with the intent to understand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Before you can communicate with others, you have to have </a:t>
            </a:r>
            <a:r>
              <a:rPr lang="en-US" b="1" dirty="0" smtClean="0"/>
              <a:t>rapport</a:t>
            </a:r>
            <a:r>
              <a:rPr lang="en-US" dirty="0" smtClean="0"/>
              <a:t>, a relation of harmony, conformity, accord (consensus), or affinity (like Minded-ness)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b="1" dirty="0" smtClean="0"/>
              <a:t>Mirroring</a:t>
            </a:r>
            <a:r>
              <a:rPr lang="en-US" dirty="0" smtClean="0"/>
              <a:t> is the matching of certain behaviors of the other person, a technique to help establish rapport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</p:txBody>
      </p:sp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7921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</a:rPr>
              <a:t>Empathic</a:t>
            </a:r>
            <a:r>
              <a:rPr lang="en-US" dirty="0" smtClean="0"/>
              <a:t> Listening and Rapport</a:t>
            </a:r>
          </a:p>
        </p:txBody>
      </p:sp>
      <p:sp>
        <p:nvSpPr>
          <p:cNvPr id="30724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69A6AFB-FA21-4F01-B07B-35282955B32F}" type="slidenum">
              <a:rPr lang="en-US"/>
              <a:pPr>
                <a:defRPr/>
              </a:pPr>
              <a:t>20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186738" cy="479107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Involves identifying and documenting project roles, responsibilities, and reporting relationships</a:t>
            </a:r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Contents include: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Project organizational charts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Staffing management plan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Responsibility assignment matrixes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Resource histograms</a:t>
            </a:r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427038"/>
            <a:ext cx="8305800" cy="86836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Developing the Human Resource Plan</a:t>
            </a:r>
          </a:p>
        </p:txBody>
      </p:sp>
      <p:sp>
        <p:nvSpPr>
          <p:cNvPr id="31748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B6F65F-C78B-458A-BB57-FFF798DC2295}" type="slidenum">
              <a:rPr lang="en-US"/>
              <a:pPr>
                <a:defRPr/>
              </a:pPr>
              <a:t>21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 smtClean="0"/>
              <a:t>Sample Organizational Chart for a Large IT Project</a:t>
            </a:r>
          </a:p>
        </p:txBody>
      </p:sp>
      <p:sp>
        <p:nvSpPr>
          <p:cNvPr id="32771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32C54C-D721-46BA-94EF-7F0949BCA56C}" type="slidenum">
              <a:rPr lang="en-US"/>
              <a:pPr>
                <a:defRPr/>
              </a:pPr>
              <a:t>22</a:t>
            </a:fld>
            <a:endParaRPr lang="en-US" dirty="0"/>
          </a:p>
        </p:txBody>
      </p:sp>
      <p:pic>
        <p:nvPicPr>
          <p:cNvPr id="32773" name="Picture 6" descr="86921_09_F03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98600"/>
            <a:ext cx="7467600" cy="402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smtClean="0"/>
              <a:t>A </a:t>
            </a:r>
            <a:r>
              <a:rPr lang="en-US" b="1" smtClean="0"/>
              <a:t>staffing management plan </a:t>
            </a:r>
            <a:r>
              <a:rPr lang="en-US" smtClean="0"/>
              <a:t>describes when and how people will be </a:t>
            </a:r>
            <a:r>
              <a:rPr lang="en-US" b="1" smtClean="0"/>
              <a:t>added</a:t>
            </a:r>
            <a:r>
              <a:rPr lang="en-US" smtClean="0"/>
              <a:t> to and </a:t>
            </a:r>
            <a:r>
              <a:rPr lang="en-US" b="1" smtClean="0"/>
              <a:t>taken off </a:t>
            </a:r>
            <a:r>
              <a:rPr lang="en-US" smtClean="0"/>
              <a:t>the project team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A </a:t>
            </a:r>
            <a:r>
              <a:rPr lang="en-US" b="1" smtClean="0"/>
              <a:t>resource histogram </a:t>
            </a:r>
            <a:r>
              <a:rPr lang="en-US" smtClean="0"/>
              <a:t>is a column chart that shows the </a:t>
            </a:r>
            <a:r>
              <a:rPr lang="en-US" b="1" smtClean="0"/>
              <a:t>number of resources </a:t>
            </a:r>
            <a:r>
              <a:rPr lang="en-US" smtClean="0"/>
              <a:t>assigned to a project over time </a:t>
            </a:r>
          </a:p>
        </p:txBody>
      </p:sp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Staffing Management Plans and Resource Histograms</a:t>
            </a:r>
          </a:p>
        </p:txBody>
      </p:sp>
      <p:sp>
        <p:nvSpPr>
          <p:cNvPr id="33796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7610A2-1653-4258-8C04-7ECB3054346E}" type="slidenum">
              <a:rPr lang="en-US"/>
              <a:pPr>
                <a:defRPr/>
              </a:pPr>
              <a:t>23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 smtClean="0"/>
              <a:t>Sample Resource Histogram</a:t>
            </a:r>
          </a:p>
        </p:txBody>
      </p:sp>
      <p:sp>
        <p:nvSpPr>
          <p:cNvPr id="34819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90FB7F-5D64-4E8B-B885-8BB27743368B}" type="slidenum">
              <a:rPr lang="en-US"/>
              <a:pPr>
                <a:defRPr/>
              </a:pPr>
              <a:t>24</a:t>
            </a:fld>
            <a:endParaRPr lang="en-US" dirty="0"/>
          </a:p>
        </p:txBody>
      </p:sp>
      <p:pic>
        <p:nvPicPr>
          <p:cNvPr id="34821" name="Picture 6" descr="86921_09_F07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036638"/>
            <a:ext cx="7543800" cy="493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447800"/>
            <a:ext cx="83058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Acquiring qualified people for teams is crucial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It’s important to assign the </a:t>
            </a:r>
            <a:r>
              <a:rPr lang="en-US" b="1" smtClean="0"/>
              <a:t>appropriate type </a:t>
            </a:r>
            <a:r>
              <a:rPr lang="en-US" smtClean="0"/>
              <a:t>and </a:t>
            </a:r>
            <a:r>
              <a:rPr lang="en-US" b="1" smtClean="0"/>
              <a:t>number of people</a:t>
            </a:r>
            <a:r>
              <a:rPr lang="en-US" smtClean="0"/>
              <a:t> to work on projects at the appropriate times</a:t>
            </a:r>
          </a:p>
        </p:txBody>
      </p:sp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533400"/>
            <a:ext cx="8305800" cy="868363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Acquiring the Project Team</a:t>
            </a:r>
            <a:endParaRPr lang="en-US" sz="4800" dirty="0" smtClean="0"/>
          </a:p>
        </p:txBody>
      </p:sp>
      <p:sp>
        <p:nvSpPr>
          <p:cNvPr id="35844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34640CB-EA05-479E-A86C-599C658E63AB}" type="slidenum">
              <a:rPr lang="en-US"/>
              <a:pPr>
                <a:defRPr/>
              </a:pPr>
              <a:t>25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4525963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400" dirty="0" smtClean="0"/>
              <a:t>Staffing plans and good hiring procedures are important, as are incentives for </a:t>
            </a:r>
            <a:r>
              <a:rPr lang="en-US" sz="2400" b="1" dirty="0" smtClean="0"/>
              <a:t>recruiting and retention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sz="2400" b="1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 smtClean="0"/>
              <a:t>Some companies give their employees </a:t>
            </a:r>
            <a:r>
              <a:rPr lang="en-US" sz="2000" b="1" dirty="0" smtClean="0"/>
              <a:t>one dollar for every hour</a:t>
            </a:r>
            <a:r>
              <a:rPr lang="en-US" sz="2000" dirty="0" smtClean="0"/>
              <a:t> a new person they helped hire works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sz="2000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 smtClean="0"/>
              <a:t>Some organizations allow people to </a:t>
            </a:r>
            <a:r>
              <a:rPr lang="en-US" sz="2000" b="1" dirty="0" smtClean="0"/>
              <a:t>work from home </a:t>
            </a:r>
            <a:r>
              <a:rPr lang="en-US" sz="2000" dirty="0" smtClean="0"/>
              <a:t>as an incentive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sz="2000" dirty="0" smtClean="0"/>
          </a:p>
          <a:p>
            <a:pPr eaLnBrk="1" hangingPunct="1">
              <a:defRPr/>
            </a:pPr>
            <a:r>
              <a:rPr lang="en-US" sz="2400" dirty="0" smtClean="0"/>
              <a:t>Enrollment in U.S. computer science and engineering programs has dropped almost in half since 2000</a:t>
            </a:r>
          </a:p>
          <a:p>
            <a:pPr eaLnBrk="1" hangingPunct="1">
              <a:defRPr/>
            </a:pPr>
            <a:endParaRPr lang="en-US" sz="2400" dirty="0" smtClean="0"/>
          </a:p>
          <a:p>
            <a:pPr eaLnBrk="1" hangingPunct="1">
              <a:defRPr/>
            </a:pPr>
            <a:r>
              <a:rPr lang="en-US" sz="2400" dirty="0" smtClean="0"/>
              <a:t> one-third of U.S. workers will be over the age of 50 by 2010</a:t>
            </a:r>
          </a:p>
          <a:p>
            <a:pPr lvl="1" eaLnBrk="1" hangingPunct="1">
              <a:defRPr/>
            </a:pPr>
            <a:endParaRPr lang="en-US" sz="2000" dirty="0" smtClean="0"/>
          </a:p>
          <a:p>
            <a:pPr lvl="1" eaLnBrk="1" hangingPunct="1">
              <a:defRPr/>
            </a:pPr>
            <a:r>
              <a:rPr lang="en-US" sz="2000" dirty="0" smtClean="0"/>
              <a:t>Why are the above 2 stats important?</a:t>
            </a:r>
          </a:p>
          <a:p>
            <a:pPr eaLnBrk="1" hangingPunct="1">
              <a:defRPr/>
            </a:pPr>
            <a:endParaRPr lang="en-US" sz="2400" dirty="0" smtClean="0"/>
          </a:p>
          <a:p>
            <a:pPr eaLnBrk="1" hangingPunct="1">
              <a:defRPr/>
            </a:pPr>
            <a:r>
              <a:rPr lang="en-US" sz="2400" dirty="0" smtClean="0"/>
              <a:t>CIO’s researchers suggest that organizations rethink hiring practices and incentives to hire and retain IT talent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</p:txBody>
      </p:sp>
      <p:sp>
        <p:nvSpPr>
          <p:cNvPr id="460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Resource Assignment</a:t>
            </a:r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67F416-D814-446D-9B80-C8AAA7444F48}" type="slidenum">
              <a:rPr lang="en-US"/>
              <a:pPr>
                <a:defRPr/>
              </a:pPr>
              <a:t>26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>
              <a:defRPr/>
            </a:pPr>
            <a:r>
              <a:rPr lang="en-US" b="1" dirty="0" smtClean="0"/>
              <a:t>Resource loading</a:t>
            </a:r>
            <a:r>
              <a:rPr lang="en-US" dirty="0" smtClean="0"/>
              <a:t> refers to the number of individual resources an existing schedule requires during specific time periods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Helps project managers develop a general understanding of the demands a project will make on the organization’s resources and individual people’s schedules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b="1" dirty="0" err="1" smtClean="0"/>
              <a:t>Overallocation</a:t>
            </a:r>
            <a:r>
              <a:rPr lang="en-US" dirty="0" smtClean="0"/>
              <a:t> of resources means that </a:t>
            </a:r>
            <a:r>
              <a:rPr lang="en-US" b="1" dirty="0" smtClean="0"/>
              <a:t>more resources </a:t>
            </a:r>
            <a:r>
              <a:rPr lang="en-US" dirty="0" smtClean="0"/>
              <a:t>than are available are assigned to perform work at a given time</a:t>
            </a:r>
          </a:p>
          <a:p>
            <a:pPr eaLnBrk="1" hangingPunct="1">
              <a:defRPr/>
            </a:pPr>
            <a:endParaRPr lang="en-US" dirty="0" smtClean="0"/>
          </a:p>
        </p:txBody>
      </p:sp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Resource Loading</a:t>
            </a:r>
          </a:p>
        </p:txBody>
      </p:sp>
      <p:sp>
        <p:nvSpPr>
          <p:cNvPr id="37892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AFE425-7A00-4875-8A7D-949171C1D3CA}" type="slidenum">
              <a:rPr lang="en-US"/>
              <a:pPr>
                <a:defRPr/>
              </a:pPr>
              <a:t>27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b="1" smtClean="0"/>
              <a:t>Resource leveling</a:t>
            </a:r>
            <a:r>
              <a:rPr lang="en-US" smtClean="0"/>
              <a:t> is a technique for resolving </a:t>
            </a:r>
            <a:r>
              <a:rPr lang="en-US" b="1" smtClean="0"/>
              <a:t>resource conflicts by delaying tasks</a:t>
            </a:r>
          </a:p>
          <a:p>
            <a:pPr eaLnBrk="1" hangingPunct="1"/>
            <a:endParaRPr lang="en-US" b="1" smtClean="0"/>
          </a:p>
          <a:p>
            <a:pPr eaLnBrk="1" hangingPunct="1"/>
            <a:r>
              <a:rPr lang="en-US" smtClean="0"/>
              <a:t>The main purpose of resource leveling is to create a smoother distribution of resource usage and to reduce overallocation</a:t>
            </a:r>
          </a:p>
        </p:txBody>
      </p:sp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Resource Leveling</a:t>
            </a:r>
          </a:p>
        </p:txBody>
      </p:sp>
      <p:sp>
        <p:nvSpPr>
          <p:cNvPr id="38916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2A1986-988C-44A4-8B9D-34483477CB90}" type="slidenum">
              <a:rPr lang="en-US"/>
              <a:pPr>
                <a:defRPr/>
              </a:pPr>
              <a:t>28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Resource Leveling Example</a:t>
            </a:r>
            <a:endParaRPr lang="en-US" sz="4800" dirty="0" smtClean="0"/>
          </a:p>
        </p:txBody>
      </p:sp>
      <p:sp>
        <p:nvSpPr>
          <p:cNvPr id="39939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1AC8141-AD51-4D2B-B485-5A0BDA259EBC}" type="slidenum">
              <a:rPr lang="en-US"/>
              <a:pPr>
                <a:defRPr/>
              </a:pPr>
              <a:t>29</a:t>
            </a:fld>
            <a:endParaRPr lang="en-US" dirty="0"/>
          </a:p>
        </p:txBody>
      </p:sp>
      <p:pic>
        <p:nvPicPr>
          <p:cNvPr id="39941" name="Picture 6" descr="86921_09_F09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869950"/>
            <a:ext cx="6629400" cy="543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27"/>
          <p:cNvSpPr>
            <a:spLocks noGrp="1" noChangeArrowheads="1"/>
          </p:cNvSpPr>
          <p:nvPr>
            <p:ph idx="1"/>
          </p:nvPr>
        </p:nvSpPr>
        <p:spPr>
          <a:xfrm>
            <a:off x="304800" y="1066800"/>
            <a:ext cx="8839200" cy="518160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defRPr/>
            </a:pPr>
            <a:r>
              <a:rPr lang="en-US" sz="2400" dirty="0" smtClean="0"/>
              <a:t>Discuss human resource planning and be able to create a </a:t>
            </a:r>
            <a:r>
              <a:rPr lang="en-US" sz="2400" b="1" dirty="0" smtClean="0"/>
              <a:t>human resource plan, project organizational chart, responsibility assignment matrix, and resource histogram</a:t>
            </a:r>
          </a:p>
          <a:p>
            <a:pPr eaLnBrk="1" hangingPunct="1">
              <a:defRPr/>
            </a:pPr>
            <a:endParaRPr lang="en-US" sz="2400" b="1" dirty="0" smtClean="0"/>
          </a:p>
          <a:p>
            <a:pPr eaLnBrk="1" hangingPunct="1">
              <a:defRPr/>
            </a:pPr>
            <a:r>
              <a:rPr lang="en-US" sz="2400" dirty="0" smtClean="0"/>
              <a:t>Understand important issues involved in </a:t>
            </a:r>
            <a:r>
              <a:rPr lang="en-US" sz="2400" b="1" dirty="0" smtClean="0"/>
              <a:t>project staff acquisition</a:t>
            </a:r>
            <a:r>
              <a:rPr lang="en-US" sz="2400" dirty="0" smtClean="0"/>
              <a:t> and explain the concepts of </a:t>
            </a:r>
            <a:r>
              <a:rPr lang="en-US" sz="2400" b="1" dirty="0" smtClean="0"/>
              <a:t>resource assignments, resource loading, and resource leveling</a:t>
            </a:r>
          </a:p>
          <a:p>
            <a:pPr eaLnBrk="1" hangingPunct="1">
              <a:defRPr/>
            </a:pPr>
            <a:endParaRPr lang="en-US" sz="2400" b="1" dirty="0" smtClean="0"/>
          </a:p>
          <a:p>
            <a:pPr eaLnBrk="1" hangingPunct="1">
              <a:defRPr/>
            </a:pPr>
            <a:r>
              <a:rPr lang="en-US" sz="2400" dirty="0" smtClean="0"/>
              <a:t>Assist in team development with </a:t>
            </a:r>
            <a:r>
              <a:rPr lang="en-US" sz="2400" b="1" dirty="0" smtClean="0"/>
              <a:t>training, team-building activities, and reward systems</a:t>
            </a:r>
          </a:p>
          <a:p>
            <a:pPr eaLnBrk="1" hangingPunct="1">
              <a:defRPr/>
            </a:pPr>
            <a:endParaRPr lang="en-US" sz="2400" b="1" dirty="0" smtClean="0"/>
          </a:p>
          <a:p>
            <a:pPr eaLnBrk="1" hangingPunct="1">
              <a:defRPr/>
            </a:pPr>
            <a:r>
              <a:rPr lang="en-US" sz="2400" dirty="0" smtClean="0"/>
              <a:t>Explain and apply several tools and techniques to help manage a project team and summarize general advice on managing teams</a:t>
            </a:r>
          </a:p>
          <a:p>
            <a:pPr eaLnBrk="1" hangingPunct="1">
              <a:defRPr/>
            </a:pPr>
            <a:r>
              <a:rPr lang="en-US" sz="2400" dirty="0" smtClean="0"/>
              <a:t>Describe how project management software can assist in project human resource management</a:t>
            </a:r>
          </a:p>
        </p:txBody>
      </p:sp>
      <p:sp>
        <p:nvSpPr>
          <p:cNvPr id="1024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8683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Learning Objectives (continued)</a:t>
            </a:r>
          </a:p>
        </p:txBody>
      </p:sp>
      <p:sp>
        <p:nvSpPr>
          <p:cNvPr id="13316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4FDD929-5885-46CE-96A8-71363BE1D120}" type="slidenum">
              <a:rPr lang="en-US"/>
              <a:pPr>
                <a:defRPr/>
              </a:pPr>
              <a:t>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 smtClean="0"/>
              <a:t>When resources are used on a more constant basis, they require less management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It may enable project managers to use a </a:t>
            </a:r>
            <a:r>
              <a:rPr lang="en-US" b="1" dirty="0" smtClean="0"/>
              <a:t>just-in-time inventory</a:t>
            </a:r>
            <a:r>
              <a:rPr lang="en-US" dirty="0" smtClean="0"/>
              <a:t> type of policy for using </a:t>
            </a:r>
            <a:r>
              <a:rPr lang="en-US" b="1" dirty="0" smtClean="0"/>
              <a:t>subcontractors or other expensive resources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It results in fewer problems for project personnel and accounting department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It often improves morale</a:t>
            </a:r>
          </a:p>
          <a:p>
            <a:pPr eaLnBrk="1" hangingPunct="1">
              <a:defRPr/>
            </a:pPr>
            <a:endParaRPr lang="en-US" dirty="0" smtClean="0"/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Benefits of Resource Leveling</a:t>
            </a:r>
          </a:p>
        </p:txBody>
      </p:sp>
      <p:sp>
        <p:nvSpPr>
          <p:cNvPr id="40964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36F453F-7BBF-483F-B65E-6A9E5DD1E86C}" type="slidenum">
              <a:rPr lang="en-US"/>
              <a:pPr>
                <a:defRPr/>
              </a:pPr>
              <a:t>30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The main goal of </a:t>
            </a:r>
            <a:r>
              <a:rPr lang="en-US" b="1" smtClean="0"/>
              <a:t>team development</a:t>
            </a:r>
            <a:r>
              <a:rPr lang="en-US" smtClean="0"/>
              <a:t> is to help people work together more effectively to improve project performance 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It takes teamwork to successfully complete most projects</a:t>
            </a:r>
          </a:p>
        </p:txBody>
      </p:sp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Developing the Project Team</a:t>
            </a:r>
          </a:p>
        </p:txBody>
      </p:sp>
      <p:sp>
        <p:nvSpPr>
          <p:cNvPr id="41988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71F633-D330-49EE-AF42-015DCDCDD9C3}" type="slidenum">
              <a:rPr lang="en-US"/>
              <a:pPr>
                <a:defRPr/>
              </a:pPr>
              <a:t>31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b="1" smtClean="0"/>
              <a:t>Training</a:t>
            </a:r>
            <a:r>
              <a:rPr lang="en-US" smtClean="0"/>
              <a:t> can help people understand themselves, each other, and how to work better in teams (BAI604, BAI630 and BAI540)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Team building activities include:</a:t>
            </a:r>
          </a:p>
          <a:p>
            <a:pPr eaLnBrk="1" hangingPunct="1"/>
            <a:endParaRPr lang="en-US" smtClean="0"/>
          </a:p>
          <a:p>
            <a:pPr lvl="1" eaLnBrk="1" hangingPunct="1"/>
            <a:r>
              <a:rPr lang="en-US" smtClean="0"/>
              <a:t>Physical challenges</a:t>
            </a:r>
          </a:p>
          <a:p>
            <a:pPr lvl="1" eaLnBrk="1" hangingPunct="1"/>
            <a:r>
              <a:rPr lang="en-US" smtClean="0"/>
              <a:t>Psychological preference indicator tools</a:t>
            </a:r>
          </a:p>
          <a:p>
            <a:pPr eaLnBrk="1" hangingPunct="1"/>
            <a:endParaRPr lang="en-US" smtClean="0"/>
          </a:p>
          <a:p>
            <a:pPr eaLnBrk="1" hangingPunct="1"/>
            <a:endParaRPr lang="en-US" smtClean="0"/>
          </a:p>
        </p:txBody>
      </p:sp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Training</a:t>
            </a:r>
          </a:p>
        </p:txBody>
      </p:sp>
      <p:sp>
        <p:nvSpPr>
          <p:cNvPr id="43012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19D333-0185-4999-84CF-D90853759864}" type="slidenum">
              <a:rPr lang="en-US"/>
              <a:pPr>
                <a:defRPr/>
              </a:pPr>
              <a:t>32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Forming</a:t>
            </a:r>
          </a:p>
          <a:p>
            <a:pPr eaLnBrk="1" hangingPunct="1"/>
            <a:r>
              <a:rPr lang="en-US" smtClean="0"/>
              <a:t>Storming</a:t>
            </a:r>
          </a:p>
          <a:p>
            <a:pPr eaLnBrk="1" hangingPunct="1"/>
            <a:r>
              <a:rPr lang="en-US" smtClean="0"/>
              <a:t>Norming</a:t>
            </a:r>
          </a:p>
          <a:p>
            <a:pPr eaLnBrk="1" hangingPunct="1"/>
            <a:r>
              <a:rPr lang="en-US" smtClean="0"/>
              <a:t>Performing</a:t>
            </a:r>
          </a:p>
          <a:p>
            <a:pPr eaLnBrk="1" hangingPunct="1"/>
            <a:r>
              <a:rPr lang="en-US" smtClean="0"/>
              <a:t>Adjourning</a:t>
            </a:r>
          </a:p>
        </p:txBody>
      </p:sp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274638"/>
            <a:ext cx="8763000" cy="11430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Tuckman Model of Team Development</a:t>
            </a:r>
          </a:p>
        </p:txBody>
      </p:sp>
      <p:sp>
        <p:nvSpPr>
          <p:cNvPr id="44036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B49DD-776A-4C7D-8C51-47BF6BBB017B}" type="slidenum">
              <a:rPr lang="en-US"/>
              <a:pPr>
                <a:defRPr/>
              </a:pPr>
              <a:t>33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7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57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57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57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46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219200"/>
            <a:ext cx="8186738" cy="3886200"/>
          </a:xfrm>
        </p:spPr>
        <p:txBody>
          <a:bodyPr>
            <a:normAutofit fontScale="55000" lnSpcReduction="20000"/>
          </a:bodyPr>
          <a:lstStyle/>
          <a:p>
            <a:pPr marL="109537" indent="0" eaLnBrk="1" hangingPunct="1">
              <a:lnSpc>
                <a:spcPct val="90000"/>
              </a:lnSpc>
              <a:buFont typeface="Wingdings 3" pitchFamily="18" charset="2"/>
              <a:buNone/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MBTI is a popular tool for determining personality preferences and helping teammates understand each other.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In essence </a:t>
            </a:r>
            <a:r>
              <a:rPr lang="en-US" dirty="0"/>
              <a:t>MBTI measure psychological preferences in how people perceive the world and make </a:t>
            </a:r>
            <a:r>
              <a:rPr lang="en-US" dirty="0" smtClean="0"/>
              <a:t>decisions – (Wikepedia.com)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/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Four dimensions include: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 smtClean="0"/>
              <a:t>Extrovert/Introvert (E/I)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 smtClean="0"/>
              <a:t>Sensation/</a:t>
            </a:r>
            <a:r>
              <a:rPr lang="en-US" b="1" dirty="0" smtClean="0"/>
              <a:t>Intuition</a:t>
            </a:r>
            <a:r>
              <a:rPr lang="en-US" dirty="0" smtClean="0"/>
              <a:t> (S/N)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b="1" dirty="0" smtClean="0"/>
              <a:t>Thinking</a:t>
            </a:r>
            <a:r>
              <a:rPr lang="en-US" dirty="0" smtClean="0"/>
              <a:t>/Feeling (T/F)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 smtClean="0"/>
              <a:t>Judgment/Perception (J/P)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NTs or </a:t>
            </a:r>
            <a:r>
              <a:rPr lang="en-US" dirty="0" err="1" smtClean="0"/>
              <a:t>rationals</a:t>
            </a:r>
            <a:r>
              <a:rPr lang="en-US" dirty="0" smtClean="0"/>
              <a:t> are attracted to technology fields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IT people vary most from the general population in not being extroverted or sensing</a:t>
            </a:r>
          </a:p>
        </p:txBody>
      </p:sp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304800"/>
            <a:ext cx="9144000" cy="735013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Meyers-Briggs Type Indicator (MBTI)</a:t>
            </a:r>
            <a:endParaRPr lang="en-US" sz="4800" dirty="0" smtClean="0"/>
          </a:p>
        </p:txBody>
      </p:sp>
      <p:sp>
        <p:nvSpPr>
          <p:cNvPr id="45060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D625CF-50CB-4FD8-ACE7-3E06D787A989}" type="slidenum">
              <a:rPr lang="en-US"/>
              <a:pPr>
                <a:defRPr/>
              </a:pPr>
              <a:t>34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>
              <a:defRPr/>
            </a:pPr>
            <a:r>
              <a:rPr lang="en-US" dirty="0" smtClean="0"/>
              <a:t>People are perceived as behaving primarily in one of four zones, based on their assertiveness and responsiveness:</a:t>
            </a:r>
          </a:p>
          <a:p>
            <a:pPr eaLnBrk="1" hangingPunct="1">
              <a:defRPr/>
            </a:pPr>
            <a:endParaRPr lang="en-US" dirty="0" smtClean="0"/>
          </a:p>
          <a:p>
            <a:pPr lvl="1" eaLnBrk="1" hangingPunct="1">
              <a:defRPr/>
            </a:pPr>
            <a:r>
              <a:rPr lang="en-US" dirty="0" smtClean="0"/>
              <a:t>Drivers</a:t>
            </a:r>
          </a:p>
          <a:p>
            <a:pPr lvl="1" eaLnBrk="1" hangingPunct="1">
              <a:defRPr/>
            </a:pPr>
            <a:r>
              <a:rPr lang="en-US" dirty="0" err="1" smtClean="0"/>
              <a:t>Expressives</a:t>
            </a:r>
            <a:endParaRPr lang="en-US" dirty="0" smtClean="0"/>
          </a:p>
          <a:p>
            <a:pPr lvl="1" eaLnBrk="1" hangingPunct="1">
              <a:defRPr/>
            </a:pPr>
            <a:r>
              <a:rPr lang="en-US" dirty="0" smtClean="0"/>
              <a:t>Analytical</a:t>
            </a:r>
          </a:p>
          <a:p>
            <a:pPr lvl="1" eaLnBrk="1" hangingPunct="1">
              <a:defRPr/>
            </a:pPr>
            <a:r>
              <a:rPr lang="en-US" dirty="0" err="1" smtClean="0"/>
              <a:t>Amiables</a:t>
            </a:r>
            <a:r>
              <a:rPr lang="en-US" dirty="0" smtClean="0"/>
              <a:t> (</a:t>
            </a:r>
            <a:r>
              <a:rPr lang="en-US" dirty="0" err="1" smtClean="0"/>
              <a:t>socialble</a:t>
            </a:r>
            <a:r>
              <a:rPr lang="en-US" dirty="0" smtClean="0"/>
              <a:t>)</a:t>
            </a:r>
          </a:p>
          <a:p>
            <a:pPr lvl="1"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People on opposite corners (drivers and </a:t>
            </a:r>
            <a:r>
              <a:rPr lang="en-US" dirty="0" err="1" smtClean="0"/>
              <a:t>amiables</a:t>
            </a:r>
            <a:r>
              <a:rPr lang="en-US" dirty="0" smtClean="0"/>
              <a:t>, </a:t>
            </a:r>
            <a:r>
              <a:rPr lang="en-US" dirty="0" err="1" smtClean="0"/>
              <a:t>analyticals</a:t>
            </a:r>
            <a:r>
              <a:rPr lang="en-US" dirty="0" smtClean="0"/>
              <a:t> and </a:t>
            </a:r>
            <a:r>
              <a:rPr lang="en-US" dirty="0" err="1" smtClean="0"/>
              <a:t>expressives</a:t>
            </a:r>
            <a:r>
              <a:rPr lang="en-US" dirty="0" smtClean="0"/>
              <a:t>) may have difficulties getting along</a:t>
            </a:r>
          </a:p>
        </p:txBody>
      </p:sp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Social Styles Profile</a:t>
            </a:r>
          </a:p>
        </p:txBody>
      </p:sp>
      <p:sp>
        <p:nvSpPr>
          <p:cNvPr id="46084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4C4F23-EAB3-489E-8485-FFEE29901ABB}" type="slidenum">
              <a:rPr lang="en-US"/>
              <a:pPr>
                <a:defRPr/>
              </a:pPr>
              <a:t>35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Social Styles</a:t>
            </a:r>
          </a:p>
        </p:txBody>
      </p:sp>
      <p:sp>
        <p:nvSpPr>
          <p:cNvPr id="47107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E094E1-08E8-428C-BECB-6F964226F87B}" type="slidenum">
              <a:rPr lang="en-US"/>
              <a:pPr>
                <a:defRPr/>
              </a:pPr>
              <a:t>36</a:t>
            </a:fld>
            <a:endParaRPr lang="en-US" dirty="0"/>
          </a:p>
        </p:txBody>
      </p:sp>
      <p:pic>
        <p:nvPicPr>
          <p:cNvPr id="47109" name="Picture 6" descr="86921_09_F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212850"/>
            <a:ext cx="4953000" cy="496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Team-based reward and recognition systems can promote teamwork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Focus on rewarding teams for achieving specific goals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Allow time for team members to mentor and help each other to meet project goals and develop human resources</a:t>
            </a:r>
          </a:p>
        </p:txBody>
      </p:sp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Reward and Recognition Systems</a:t>
            </a:r>
          </a:p>
        </p:txBody>
      </p:sp>
      <p:sp>
        <p:nvSpPr>
          <p:cNvPr id="48132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A2A2CE-47CB-4151-B44F-1AA2D60749BE}" type="slidenum">
              <a:rPr lang="en-US"/>
              <a:pPr>
                <a:defRPr/>
              </a:pPr>
              <a:t>37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524000"/>
            <a:ext cx="8763000" cy="4572000"/>
          </a:xfrm>
        </p:spPr>
        <p:txBody>
          <a:bodyPr/>
          <a:lstStyle/>
          <a:p>
            <a:pPr eaLnBrk="1" hangingPunct="1"/>
            <a:r>
              <a:rPr lang="en-US" smtClean="0"/>
              <a:t>Project managers must </a:t>
            </a:r>
            <a:r>
              <a:rPr lang="en-US" b="1" smtClean="0"/>
              <a:t>lead</a:t>
            </a:r>
            <a:r>
              <a:rPr lang="en-US" smtClean="0"/>
              <a:t> their teams in performing various project activities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After assessing team performance and related information, the project manager must decide:</a:t>
            </a:r>
          </a:p>
          <a:p>
            <a:pPr eaLnBrk="1" hangingPunct="1"/>
            <a:endParaRPr lang="en-US" smtClean="0"/>
          </a:p>
          <a:p>
            <a:pPr lvl="1" eaLnBrk="1" hangingPunct="1"/>
            <a:r>
              <a:rPr lang="en-US" smtClean="0"/>
              <a:t>If changes should be requested to the project</a:t>
            </a:r>
          </a:p>
          <a:p>
            <a:pPr lvl="1" eaLnBrk="1" hangingPunct="1"/>
            <a:r>
              <a:rPr lang="en-US" smtClean="0"/>
              <a:t>If corrective or preventive actions should be recommended</a:t>
            </a:r>
          </a:p>
          <a:p>
            <a:pPr lvl="1" eaLnBrk="1" hangingPunct="1"/>
            <a:r>
              <a:rPr lang="en-US" smtClean="0"/>
              <a:t>If updates are needed to the project management plan or organizational process assets</a:t>
            </a:r>
          </a:p>
        </p:txBody>
      </p:sp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Managing the Project Team</a:t>
            </a:r>
          </a:p>
        </p:txBody>
      </p:sp>
      <p:sp>
        <p:nvSpPr>
          <p:cNvPr id="49156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DAB86-7201-48DF-9A7C-8A6A61C0CF11}" type="slidenum">
              <a:rPr lang="en-US"/>
              <a:pPr>
                <a:defRPr/>
              </a:pPr>
              <a:t>38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Observation and conversation</a:t>
            </a:r>
          </a:p>
          <a:p>
            <a:pPr eaLnBrk="1" hangingPunct="1"/>
            <a:r>
              <a:rPr lang="en-US" smtClean="0"/>
              <a:t>Project performance appraisals</a:t>
            </a:r>
          </a:p>
          <a:p>
            <a:pPr eaLnBrk="1" hangingPunct="1"/>
            <a:r>
              <a:rPr lang="en-US" smtClean="0"/>
              <a:t>Conflict management</a:t>
            </a:r>
          </a:p>
          <a:p>
            <a:pPr eaLnBrk="1" hangingPunct="1"/>
            <a:r>
              <a:rPr lang="en-US" smtClean="0"/>
              <a:t>Issue logs</a:t>
            </a:r>
          </a:p>
          <a:p>
            <a:pPr eaLnBrk="1" hangingPunct="1"/>
            <a:r>
              <a:rPr lang="en-US" smtClean="0"/>
              <a:t>Interpersonal skills</a:t>
            </a:r>
          </a:p>
        </p:txBody>
      </p:sp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Tools and Techniques for Managing Project Teams</a:t>
            </a:r>
          </a:p>
        </p:txBody>
      </p:sp>
      <p:sp>
        <p:nvSpPr>
          <p:cNvPr id="50180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CDB355-26C2-473B-AC87-6D56425FE9AB}" type="slidenum">
              <a:rPr lang="en-US"/>
              <a:pPr>
                <a:defRPr/>
              </a:pPr>
              <a:t>39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828800"/>
            <a:ext cx="8458200" cy="5029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Many corporate executives have said, “</a:t>
            </a:r>
            <a:r>
              <a:rPr lang="en-US" b="1" smtClean="0"/>
              <a:t>People are our most important asset</a:t>
            </a:r>
            <a:r>
              <a:rPr lang="en-US" smtClean="0"/>
              <a:t>” 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People determine the success and failure of organizations and projects</a:t>
            </a:r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The Importance of Human Resource Management</a:t>
            </a:r>
          </a:p>
        </p:txBody>
      </p:sp>
      <p:sp>
        <p:nvSpPr>
          <p:cNvPr id="14340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405B15-37BF-4A62-A0F1-430DBCC987F4}" type="slidenum">
              <a:rPr lang="en-US"/>
              <a:pPr>
                <a:defRPr/>
              </a:pPr>
              <a:t>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447800"/>
            <a:ext cx="8186738" cy="3648075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US" dirty="0" smtClean="0"/>
              <a:t>Be patient and kind with your team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Fix the problem instead of blaming people 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Establish regular, effective meetings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Allow time for teams to go through the basic team-building stages 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Limit the size of work teams to three to seven members</a:t>
            </a:r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General Advice on Teams</a:t>
            </a:r>
          </a:p>
        </p:txBody>
      </p:sp>
      <p:sp>
        <p:nvSpPr>
          <p:cNvPr id="51204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4B7B51-53FA-482F-ACB0-63C9E38E3753}" type="slidenum">
              <a:rPr lang="en-US"/>
              <a:pPr>
                <a:defRPr/>
              </a:pPr>
              <a:t>40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305800" cy="4572000"/>
          </a:xfrm>
        </p:spPr>
        <p:txBody>
          <a:bodyPr>
            <a:normAutofit lnSpcReduction="10000"/>
          </a:bodyPr>
          <a:lstStyle/>
          <a:p>
            <a:pPr marL="514350" indent="-514350" eaLnBrk="1" hangingPunct="1">
              <a:defRPr/>
            </a:pPr>
            <a:r>
              <a:rPr lang="en-US" dirty="0" smtClean="0"/>
              <a:t>Patrick Lencioni, author of several books on teams, says that “Teamwork remains the one sustainable </a:t>
            </a:r>
            <a:r>
              <a:rPr lang="en-US" b="1" dirty="0" smtClean="0"/>
              <a:t>competitive advantage </a:t>
            </a:r>
            <a:r>
              <a:rPr lang="en-US" dirty="0" smtClean="0"/>
              <a:t>that has been largely untapped”*</a:t>
            </a:r>
          </a:p>
          <a:p>
            <a:pPr marL="514350" indent="-514350" eaLnBrk="1" hangingPunct="1">
              <a:defRPr/>
            </a:pPr>
            <a:endParaRPr lang="en-US" dirty="0" smtClean="0"/>
          </a:p>
          <a:p>
            <a:pPr marL="514350" indent="-514350" eaLnBrk="1" hangingPunct="1">
              <a:defRPr/>
            </a:pPr>
            <a:r>
              <a:rPr lang="en-US" dirty="0" smtClean="0"/>
              <a:t>The five dysfunctions of teams are: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 smtClean="0"/>
              <a:t>Absence of trust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 smtClean="0"/>
              <a:t>Fear of conflict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 smtClean="0"/>
              <a:t>Lack of commitment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 smtClean="0"/>
              <a:t>Avoidance of accountability</a:t>
            </a:r>
          </a:p>
          <a:p>
            <a:pPr marL="1063625" lvl="2" indent="-514350" eaLnBrk="1" hangingPunct="1">
              <a:buFont typeface="+mj-lt"/>
              <a:buAutoNum type="arabicPeriod"/>
              <a:defRPr/>
            </a:pPr>
            <a:r>
              <a:rPr lang="en-US" sz="2400" dirty="0" smtClean="0"/>
              <a:t>Inattention to results</a:t>
            </a:r>
          </a:p>
          <a:p>
            <a:pPr eaLnBrk="1" hangingPunct="1">
              <a:buFont typeface="Wingdings 2" pitchFamily="18" charset="2"/>
              <a:buNone/>
              <a:defRPr/>
            </a:pPr>
            <a:endParaRPr lang="en-US" dirty="0"/>
          </a:p>
        </p:txBody>
      </p:sp>
      <p:sp>
        <p:nvSpPr>
          <p:cNvPr id="65538" name="Title 1"/>
          <p:cNvSpPr>
            <a:spLocks noGrp="1"/>
          </p:cNvSpPr>
          <p:nvPr>
            <p:ph type="title"/>
          </p:nvPr>
        </p:nvSpPr>
        <p:spPr>
          <a:xfrm>
            <a:off x="381000" y="274638"/>
            <a:ext cx="8305800" cy="7921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Five Dysfunctions of a Team</a:t>
            </a:r>
          </a:p>
        </p:txBody>
      </p:sp>
      <p:sp>
        <p:nvSpPr>
          <p:cNvPr id="52228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CF30F6A-6A21-4EB9-A9EC-322F1002A20C}" type="slidenum">
              <a:rPr lang="en-US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52230" name="TextBox 5"/>
          <p:cNvSpPr txBox="1">
            <a:spLocks noChangeArrowheads="1"/>
          </p:cNvSpPr>
          <p:nvPr/>
        </p:nvSpPr>
        <p:spPr bwMode="auto">
          <a:xfrm>
            <a:off x="685800" y="5410200"/>
            <a:ext cx="8721725" cy="98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800"/>
              <a:t>*Lencioni, Patrick, “Overcoming the Five Dysfunctions of a Team,” Jossey-Bass: San Francisco, CA (2005), p. 3.</a:t>
            </a:r>
          </a:p>
          <a:p>
            <a:pPr eaLnBrk="1" hangingPunct="1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 smtClean="0"/>
              <a:t>Plan some </a:t>
            </a:r>
            <a:r>
              <a:rPr lang="en-US" b="1" dirty="0" smtClean="0"/>
              <a:t>social activities </a:t>
            </a:r>
            <a:r>
              <a:rPr lang="en-US" dirty="0" smtClean="0"/>
              <a:t>to help project team members and other stakeholders get to know each other better </a:t>
            </a:r>
          </a:p>
          <a:p>
            <a:pPr eaLnBrk="1" hangingPunct="1">
              <a:defRPr/>
            </a:pPr>
            <a:endParaRPr lang="en-US" b="1" dirty="0"/>
          </a:p>
          <a:p>
            <a:pPr eaLnBrk="1" hangingPunct="1">
              <a:defRPr/>
            </a:pPr>
            <a:r>
              <a:rPr lang="en-US" dirty="0" smtClean="0"/>
              <a:t>Stress </a:t>
            </a:r>
            <a:r>
              <a:rPr lang="en-US" b="1" dirty="0" smtClean="0"/>
              <a:t>team identity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Nurture team members and encourage them to </a:t>
            </a:r>
            <a:r>
              <a:rPr lang="en-US" b="1" dirty="0" smtClean="0"/>
              <a:t>help each other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Take additional actions to work </a:t>
            </a:r>
            <a:r>
              <a:rPr lang="en-US" b="1" dirty="0" smtClean="0"/>
              <a:t>with virtual team members</a:t>
            </a:r>
          </a:p>
          <a:p>
            <a:pPr eaLnBrk="1" hangingPunct="1">
              <a:defRPr/>
            </a:pPr>
            <a:endParaRPr lang="en-US" dirty="0" smtClean="0"/>
          </a:p>
        </p:txBody>
      </p:sp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General Advice on Teams (continued)</a:t>
            </a:r>
          </a:p>
        </p:txBody>
      </p:sp>
      <p:sp>
        <p:nvSpPr>
          <p:cNvPr id="53252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45FDDAC-55EB-4A41-93F6-B7FD62CB506E}" type="slidenum">
              <a:rPr lang="en-US"/>
              <a:pPr>
                <a:defRPr/>
              </a:pPr>
              <a:t>42</a:t>
            </a:fld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Software can help in producing RAMS and resource histograms 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Project management software includes several features related to human resource management such as: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Assigning resources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Identifying potential resource shortages or underutilization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Leveling resources</a:t>
            </a:r>
          </a:p>
          <a:p>
            <a:pPr lvl="1" eaLnBrk="1" hangingPunct="1">
              <a:lnSpc>
                <a:spcPct val="90000"/>
              </a:lnSpc>
            </a:pPr>
            <a:endParaRPr lang="en-US" smtClean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Using Software to Assist in Human Resource Management</a:t>
            </a:r>
          </a:p>
        </p:txBody>
      </p:sp>
      <p:sp>
        <p:nvSpPr>
          <p:cNvPr id="54276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8F483C8-B4C2-477D-B27A-1A26FDBA9B20}" type="slidenum">
              <a:rPr lang="en-US"/>
              <a:pPr>
                <a:defRPr/>
              </a:pPr>
              <a:t>43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524000"/>
            <a:ext cx="8001000" cy="4572000"/>
          </a:xfrm>
        </p:spPr>
        <p:txBody>
          <a:bodyPr/>
          <a:lstStyle/>
          <a:p>
            <a:pPr eaLnBrk="1" hangingPunct="1"/>
            <a:r>
              <a:rPr lang="en-US" smtClean="0"/>
              <a:t>Project managers must:</a:t>
            </a:r>
          </a:p>
          <a:p>
            <a:pPr eaLnBrk="1" hangingPunct="1"/>
            <a:endParaRPr lang="en-US" smtClean="0"/>
          </a:p>
          <a:p>
            <a:pPr lvl="1" eaLnBrk="1" hangingPunct="1"/>
            <a:r>
              <a:rPr lang="en-US" smtClean="0"/>
              <a:t>Treat people with consideration and respect</a:t>
            </a:r>
          </a:p>
          <a:p>
            <a:pPr lvl="1" eaLnBrk="1" hangingPunct="1"/>
            <a:r>
              <a:rPr lang="en-US" smtClean="0"/>
              <a:t>Understand what motivates them</a:t>
            </a:r>
          </a:p>
          <a:p>
            <a:pPr lvl="1" eaLnBrk="1" hangingPunct="1"/>
            <a:r>
              <a:rPr lang="en-US" smtClean="0"/>
              <a:t>Communicate carefully with them</a:t>
            </a:r>
          </a:p>
          <a:p>
            <a:pPr lvl="1" eaLnBrk="1" hangingPunct="1"/>
            <a:endParaRPr lang="en-US" smtClean="0"/>
          </a:p>
          <a:p>
            <a:pPr eaLnBrk="1" hangingPunct="1"/>
            <a:r>
              <a:rPr lang="en-US" smtClean="0"/>
              <a:t>Focus on your goal of enabling project team members to deliver their best work </a:t>
            </a:r>
          </a:p>
        </p:txBody>
      </p:sp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 smtClean="0"/>
              <a:t>Project Resource Management Involves Much More Than Using Software</a:t>
            </a:r>
          </a:p>
        </p:txBody>
      </p:sp>
      <p:sp>
        <p:nvSpPr>
          <p:cNvPr id="55300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C7380F7-9399-45D6-B0A4-66A3631EAD0E}" type="slidenum">
              <a:rPr lang="en-US"/>
              <a:pPr>
                <a:defRPr/>
              </a:pPr>
              <a:t>44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Project human resource management includes the processes required to make the most effective use of the people involved with a project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Main processes include:</a:t>
            </a:r>
          </a:p>
          <a:p>
            <a:pPr eaLnBrk="1" hangingPunct="1">
              <a:lnSpc>
                <a:spcPct val="90000"/>
              </a:lnSpc>
            </a:pPr>
            <a:endParaRPr lang="en-US" smtClean="0"/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Develop human resource plan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Acquire project team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Develop project team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Manage project team</a:t>
            </a:r>
          </a:p>
        </p:txBody>
      </p:sp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944562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Chapter Summary</a:t>
            </a:r>
          </a:p>
        </p:txBody>
      </p:sp>
      <p:sp>
        <p:nvSpPr>
          <p:cNvPr id="56324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972318-951A-41D8-9520-2975E4FA139C}" type="slidenum">
              <a:rPr lang="en-US"/>
              <a:pPr>
                <a:defRPr/>
              </a:pPr>
              <a:t>45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Although there have been ups and downs in the IT labour market, there will always be a need for good IT workers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smtClean="0"/>
              <a:t>The Digital Planet 2008 study estimated that the global marketplace for information and communications technology (ICT) would top $3.7 trillion in 2008 and reach almost $4 trillion by 2011 (Good news for our field of work </a:t>
            </a:r>
            <a:r>
              <a:rPr lang="en-US" smtClean="0">
                <a:sym typeface="Wingdings" pitchFamily="2" charset="2"/>
              </a:rPr>
              <a:t>)</a:t>
            </a:r>
            <a:r>
              <a:rPr lang="en-US" smtClean="0"/>
              <a:t> </a:t>
            </a:r>
          </a:p>
        </p:txBody>
      </p:sp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The Global IT Workforce</a:t>
            </a:r>
          </a:p>
        </p:txBody>
      </p:sp>
      <p:sp>
        <p:nvSpPr>
          <p:cNvPr id="15364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43C0F8-B6EC-4D60-B321-AD7D06377963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27"/>
          <p:cNvSpPr>
            <a:spLocks noGrp="1" noChangeArrowheads="1"/>
          </p:cNvSpPr>
          <p:nvPr>
            <p:ph idx="1"/>
          </p:nvPr>
        </p:nvSpPr>
        <p:spPr>
          <a:xfrm>
            <a:off x="304800" y="838200"/>
            <a:ext cx="8458200" cy="4572000"/>
          </a:xfrm>
        </p:spPr>
        <p:txBody>
          <a:bodyPr>
            <a:normAutofit fontScale="77500" lnSpcReduction="20000"/>
          </a:bodyPr>
          <a:lstStyle/>
          <a:p>
            <a:pPr eaLnBrk="1" hangingPunct="1">
              <a:defRPr/>
            </a:pPr>
            <a:r>
              <a:rPr lang="en-US" sz="2400" b="1" dirty="0" smtClean="0"/>
              <a:t>Communications products and services:</a:t>
            </a:r>
            <a:endParaRPr lang="en-US" sz="2400" b="1" dirty="0"/>
          </a:p>
          <a:p>
            <a:pPr eaLnBrk="1" hangingPunct="1">
              <a:defRPr/>
            </a:pPr>
            <a:r>
              <a:rPr lang="en-US" sz="2400" b="1" dirty="0" smtClean="0"/>
              <a:t> </a:t>
            </a:r>
            <a:r>
              <a:rPr lang="en-US" sz="2400" dirty="0" smtClean="0"/>
              <a:t>ICT spending (</a:t>
            </a:r>
            <a:r>
              <a:rPr lang="en-US" sz="2400" b="1" dirty="0" smtClean="0"/>
              <a:t>57 percent</a:t>
            </a:r>
            <a:r>
              <a:rPr lang="en-US" sz="2400" dirty="0" smtClean="0"/>
              <a:t>) in 2007 with $</a:t>
            </a:r>
            <a:r>
              <a:rPr lang="en-US" sz="2400" b="1" dirty="0" smtClean="0"/>
              <a:t>1.9 trillion</a:t>
            </a:r>
            <a:r>
              <a:rPr lang="en-US" sz="2400" dirty="0" smtClean="0"/>
              <a:t>; </a:t>
            </a:r>
            <a:r>
              <a:rPr lang="en-US" sz="2400" b="1" dirty="0" smtClean="0"/>
              <a:t>consumers spent 29 percent of ICT dollars worldwide</a:t>
            </a:r>
            <a:endParaRPr lang="en-US" sz="2400" dirty="0"/>
          </a:p>
          <a:p>
            <a:pPr eaLnBrk="1" hangingPunct="1">
              <a:defRPr/>
            </a:pPr>
            <a:endParaRPr lang="en-US" sz="2400" dirty="0" smtClean="0"/>
          </a:p>
          <a:p>
            <a:pPr eaLnBrk="1" hangingPunct="1">
              <a:defRPr/>
            </a:pPr>
            <a:r>
              <a:rPr lang="en-US" sz="2400" dirty="0" smtClean="0"/>
              <a:t>spending by </a:t>
            </a:r>
            <a:r>
              <a:rPr lang="en-US" sz="2400" b="1" dirty="0" smtClean="0"/>
              <a:t>business and government accounted for 71 percent of ICT dollars</a:t>
            </a:r>
          </a:p>
          <a:p>
            <a:pPr eaLnBrk="1" hangingPunct="1">
              <a:defRPr/>
            </a:pPr>
            <a:endParaRPr lang="en-US" sz="2400" b="1" dirty="0" smtClean="0"/>
          </a:p>
          <a:p>
            <a:pPr eaLnBrk="1" hangingPunct="1">
              <a:defRPr/>
            </a:pPr>
            <a:r>
              <a:rPr lang="en-US" sz="2400" dirty="0"/>
              <a:t>T</a:t>
            </a:r>
            <a:r>
              <a:rPr lang="en-US" sz="2400" dirty="0" smtClean="0"/>
              <a:t>op ten ICT spending countries are, in descending order: the U.S., Japan, China, Germany, U.K., France, Italy, Brazil, </a:t>
            </a:r>
            <a:r>
              <a:rPr lang="en-US" sz="2400" b="1" dirty="0" smtClean="0">
                <a:solidFill>
                  <a:srgbClr val="FF0000"/>
                </a:solidFill>
              </a:rPr>
              <a:t>Canada</a:t>
            </a:r>
            <a:r>
              <a:rPr lang="en-US" sz="2400" dirty="0" smtClean="0"/>
              <a:t>, and Spain; </a:t>
            </a:r>
          </a:p>
          <a:p>
            <a:pPr eaLnBrk="1" hangingPunct="1">
              <a:defRPr/>
            </a:pPr>
            <a:r>
              <a:rPr lang="en-US" sz="2400" dirty="0" smtClean="0"/>
              <a:t>2008, China jumped ahead of Germany, the United Kingdom, and France</a:t>
            </a:r>
          </a:p>
          <a:p>
            <a:pPr eaLnBrk="1" hangingPunct="1">
              <a:defRPr/>
            </a:pPr>
            <a:endParaRPr lang="en-US" sz="2400" dirty="0" smtClean="0"/>
          </a:p>
          <a:p>
            <a:pPr eaLnBrk="1" hangingPunct="1">
              <a:defRPr/>
            </a:pPr>
            <a:r>
              <a:rPr lang="en-US" sz="2400" b="1" dirty="0" smtClean="0"/>
              <a:t>The Americas’ growth in ICT spending will be the slowest </a:t>
            </a:r>
            <a:r>
              <a:rPr lang="en-US" sz="2400" dirty="0" smtClean="0"/>
              <a:t>of the three broad regions at </a:t>
            </a:r>
            <a:r>
              <a:rPr lang="en-US" sz="2400" b="1" dirty="0" smtClean="0"/>
              <a:t>4</a:t>
            </a:r>
            <a:r>
              <a:rPr lang="en-US" sz="2400" dirty="0" smtClean="0"/>
              <a:t> percent between 2007 and 2011; the Asia-Pacific region and the Europe, Africa, and Middle East regions will grow annually at </a:t>
            </a:r>
            <a:r>
              <a:rPr lang="en-US" sz="2400" b="1" dirty="0" smtClean="0"/>
              <a:t>10.5</a:t>
            </a:r>
            <a:r>
              <a:rPr lang="en-US" sz="2400" dirty="0" smtClean="0"/>
              <a:t> percent and </a:t>
            </a:r>
            <a:r>
              <a:rPr lang="en-US" sz="2400" b="1" dirty="0" smtClean="0"/>
              <a:t>5</a:t>
            </a:r>
            <a:r>
              <a:rPr lang="en-US" sz="2400" dirty="0" smtClean="0"/>
              <a:t> percent, respectively</a:t>
            </a:r>
          </a:p>
        </p:txBody>
      </p:sp>
      <p:sp>
        <p:nvSpPr>
          <p:cNvPr id="1331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381000" y="152400"/>
            <a:ext cx="8305800" cy="79216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More Digital Planet Report Findings </a:t>
            </a:r>
          </a:p>
        </p:txBody>
      </p:sp>
      <p:sp>
        <p:nvSpPr>
          <p:cNvPr id="16388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5B9112-0BC0-44E5-A0CB-D6CACF45A1A4}" type="slidenum">
              <a:rPr lang="en-US"/>
              <a:pPr>
                <a:defRPr/>
              </a:pPr>
              <a:t>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63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63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63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Proactive organizations are addressing workforce needs by:</a:t>
            </a:r>
          </a:p>
          <a:p>
            <a:pPr eaLnBrk="1" hangingPunct="1"/>
            <a:endParaRPr lang="en-US" smtClean="0"/>
          </a:p>
          <a:p>
            <a:pPr lvl="1" eaLnBrk="1" hangingPunct="1"/>
            <a:r>
              <a:rPr lang="en-US" smtClean="0"/>
              <a:t>Improving benefits</a:t>
            </a:r>
          </a:p>
          <a:p>
            <a:pPr lvl="1" eaLnBrk="1" hangingPunct="1"/>
            <a:endParaRPr lang="en-US" smtClean="0"/>
          </a:p>
          <a:p>
            <a:pPr lvl="1" eaLnBrk="1" hangingPunct="1"/>
            <a:r>
              <a:rPr lang="en-US" b="1" smtClean="0"/>
              <a:t>Redefining</a:t>
            </a:r>
            <a:r>
              <a:rPr lang="en-US" smtClean="0"/>
              <a:t> work hours and incentives</a:t>
            </a:r>
          </a:p>
          <a:p>
            <a:pPr lvl="1" eaLnBrk="1" hangingPunct="1"/>
            <a:endParaRPr lang="en-US" smtClean="0"/>
          </a:p>
          <a:p>
            <a:pPr lvl="1" eaLnBrk="1" hangingPunct="1"/>
            <a:r>
              <a:rPr lang="en-US" smtClean="0"/>
              <a:t>Finding future workers</a:t>
            </a:r>
          </a:p>
        </p:txBody>
      </p:sp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Implications for the Future of IT Human Resource Management</a:t>
            </a:r>
          </a:p>
        </p:txBody>
      </p:sp>
      <p:sp>
        <p:nvSpPr>
          <p:cNvPr id="17412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8001EC-D9FB-4456-927E-45AFCA73417E}" type="slidenum">
              <a:rPr lang="en-US"/>
              <a:pPr>
                <a:defRPr/>
              </a:pPr>
              <a:t>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pPr eaLnBrk="1" hangingPunct="1"/>
            <a:r>
              <a:rPr lang="en-US" smtClean="0"/>
              <a:t>A 2006 report suggests that </a:t>
            </a:r>
            <a:r>
              <a:rPr lang="en-US" b="1" smtClean="0"/>
              <a:t>entry level workers in the U.S. are ill-prepared for the workplace</a:t>
            </a:r>
          </a:p>
          <a:p>
            <a:pPr eaLnBrk="1" hangingPunct="1"/>
            <a:endParaRPr lang="en-US" smtClean="0"/>
          </a:p>
          <a:p>
            <a:pPr eaLnBrk="1" hangingPunct="1"/>
            <a:r>
              <a:rPr lang="en-US" b="1" smtClean="0"/>
              <a:t>Four-year college graduates </a:t>
            </a:r>
            <a:r>
              <a:rPr lang="en-US" smtClean="0"/>
              <a:t>were listed as </a:t>
            </a:r>
            <a:r>
              <a:rPr lang="en-US" b="1" smtClean="0"/>
              <a:t>deficient</a:t>
            </a:r>
            <a:r>
              <a:rPr lang="en-US" smtClean="0"/>
              <a:t> in the following three skills:</a:t>
            </a:r>
          </a:p>
          <a:p>
            <a:pPr eaLnBrk="1" hangingPunct="1"/>
            <a:endParaRPr lang="en-US" smtClean="0"/>
          </a:p>
          <a:p>
            <a:pPr lvl="1" eaLnBrk="1" hangingPunct="1"/>
            <a:r>
              <a:rPr lang="en-US" smtClean="0"/>
              <a:t>Written communications - 27.8%</a:t>
            </a:r>
          </a:p>
          <a:p>
            <a:pPr lvl="1" eaLnBrk="1" hangingPunct="1"/>
            <a:r>
              <a:rPr lang="en-US" smtClean="0"/>
              <a:t>Writing in English - 26.2%</a:t>
            </a:r>
          </a:p>
          <a:p>
            <a:pPr lvl="1" eaLnBrk="1" hangingPunct="1"/>
            <a:r>
              <a:rPr lang="en-US" smtClean="0"/>
              <a:t>Leadership - 23.8%</a:t>
            </a:r>
          </a:p>
          <a:p>
            <a:pPr eaLnBrk="1" hangingPunct="1"/>
            <a:endParaRPr lang="en-US" smtClean="0"/>
          </a:p>
          <a:p>
            <a:pPr eaLnBrk="1" hangingPunct="1"/>
            <a:endParaRPr lang="en-US" smtClean="0"/>
          </a:p>
        </p:txBody>
      </p:sp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Went Wrong?</a:t>
            </a:r>
          </a:p>
        </p:txBody>
      </p:sp>
      <p:sp>
        <p:nvSpPr>
          <p:cNvPr id="18436" name="Footer Placeholder 3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B9DA4D8-A18B-4C08-938C-1C9C7A87C9F3}" type="slidenum">
              <a:rPr lang="en-US"/>
              <a:pPr>
                <a:defRPr/>
              </a:pPr>
              <a:t>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371600"/>
            <a:ext cx="8458200" cy="4953000"/>
          </a:xfrm>
        </p:spPr>
        <p:txBody>
          <a:bodyPr>
            <a:normAutofit fontScale="70000" lnSpcReduction="2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Making the most </a:t>
            </a:r>
            <a:r>
              <a:rPr lang="en-US" b="1" dirty="0" smtClean="0"/>
              <a:t>effective use </a:t>
            </a:r>
            <a:r>
              <a:rPr lang="en-US" dirty="0" smtClean="0"/>
              <a:t>of the people involved with a project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Processes include: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b="1" dirty="0" smtClean="0"/>
              <a:t>Developing the human resource plan</a:t>
            </a:r>
            <a:r>
              <a:rPr lang="en-US" dirty="0" smtClean="0"/>
              <a:t>:</a:t>
            </a:r>
            <a:r>
              <a:rPr lang="en-US" b="1" dirty="0" smtClean="0"/>
              <a:t> 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identifying and documenting </a:t>
            </a:r>
          </a:p>
          <a:p>
            <a:pPr lvl="3" eaLnBrk="1" hangingPunct="1">
              <a:lnSpc>
                <a:spcPct val="90000"/>
              </a:lnSpc>
              <a:defRPr/>
            </a:pPr>
            <a:r>
              <a:rPr lang="en-US" dirty="0" smtClean="0"/>
              <a:t>project roles</a:t>
            </a:r>
          </a:p>
          <a:p>
            <a:pPr lvl="3" eaLnBrk="1" hangingPunct="1">
              <a:lnSpc>
                <a:spcPct val="90000"/>
              </a:lnSpc>
              <a:defRPr/>
            </a:pPr>
            <a:r>
              <a:rPr lang="en-US" dirty="0" smtClean="0"/>
              <a:t>Responsibilities</a:t>
            </a:r>
          </a:p>
          <a:p>
            <a:pPr lvl="3" eaLnBrk="1" hangingPunct="1">
              <a:lnSpc>
                <a:spcPct val="90000"/>
              </a:lnSpc>
              <a:defRPr/>
            </a:pPr>
            <a:r>
              <a:rPr lang="en-US" dirty="0" smtClean="0"/>
              <a:t>reporting relationships</a:t>
            </a:r>
          </a:p>
          <a:p>
            <a:pPr lvl="2"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b="1" dirty="0" smtClean="0"/>
              <a:t>Acquiring the project team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getting the </a:t>
            </a:r>
            <a:r>
              <a:rPr lang="en-US" b="1" dirty="0" smtClean="0"/>
              <a:t>needed</a:t>
            </a:r>
            <a:r>
              <a:rPr lang="en-US" dirty="0" smtClean="0"/>
              <a:t> personnel assigned to and working on the project</a:t>
            </a:r>
          </a:p>
          <a:p>
            <a:pPr marL="630238" lvl="2" indent="0" eaLnBrk="1" hangingPunct="1">
              <a:lnSpc>
                <a:spcPct val="90000"/>
              </a:lnSpc>
              <a:buFont typeface="Wingdings 2" pitchFamily="18" charset="2"/>
              <a:buNone/>
              <a:defRPr/>
            </a:pPr>
            <a:endParaRPr lang="en-US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b="1" dirty="0" smtClean="0"/>
              <a:t>Developing the project team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dirty="0" smtClean="0"/>
              <a:t>building </a:t>
            </a:r>
            <a:r>
              <a:rPr lang="en-US" b="1" dirty="0" smtClean="0"/>
              <a:t>individual and group skills </a:t>
            </a:r>
            <a:r>
              <a:rPr lang="en-US" dirty="0" smtClean="0"/>
              <a:t>to enhance project performance</a:t>
            </a:r>
          </a:p>
          <a:p>
            <a:pPr lvl="2"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b="1" dirty="0" smtClean="0"/>
              <a:t>Managing the project team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b="1" dirty="0" smtClean="0"/>
              <a:t>tracking team member performance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b="1" dirty="0" smtClean="0"/>
              <a:t>motivating team members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b="1" dirty="0" smtClean="0"/>
              <a:t>providing timely feedback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b="1" dirty="0" smtClean="0"/>
              <a:t>resolving issues and conflicts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b="1" dirty="0" smtClean="0"/>
              <a:t>and coordinating changes to help enhance project performance </a:t>
            </a:r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74638"/>
            <a:ext cx="8305800" cy="102076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What is Project Human Resource Management?</a:t>
            </a:r>
          </a:p>
        </p:txBody>
      </p:sp>
      <p:sp>
        <p:nvSpPr>
          <p:cNvPr id="19460" name="Footer Placeholder 6"/>
          <p:cNvSpPr>
            <a:spLocks noGrp="1"/>
          </p:cNvSpPr>
          <p:nvPr>
            <p:ph type="ftr" sz="quarter" idx="4294967295"/>
          </p:nvPr>
        </p:nvSpPr>
        <p:spPr bwMode="auto">
          <a:xfrm>
            <a:off x="0" y="6492875"/>
            <a:ext cx="25908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000" smtClean="0"/>
              <a:t>Information Technology Project Management, Sixth Edition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B31BB1F-0005-4392-B2F6-DE31517D9018}" type="slidenum">
              <a:rPr lang="en-US"/>
              <a:pPr>
                <a:defRPr/>
              </a:pPr>
              <a:t>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1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2003</TotalTime>
  <Words>2332</Words>
  <Application>Microsoft Office PowerPoint</Application>
  <PresentationFormat>On-screen Show (4:3)</PresentationFormat>
  <Paragraphs>404</Paragraphs>
  <Slides>45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47" baseType="lpstr">
      <vt:lpstr>Custom Design</vt:lpstr>
      <vt:lpstr>Theme1</vt:lpstr>
      <vt:lpstr>Chapter 9: Project Human Resource Management</vt:lpstr>
      <vt:lpstr>Learning Objectives</vt:lpstr>
      <vt:lpstr>Learning Objectives (continued)</vt:lpstr>
      <vt:lpstr>The Importance of Human Resource Management</vt:lpstr>
      <vt:lpstr>The Global IT Workforce</vt:lpstr>
      <vt:lpstr>More Digital Planet Report Findings </vt:lpstr>
      <vt:lpstr>Implications for the Future of IT Human Resource Management</vt:lpstr>
      <vt:lpstr>What Went Wrong?</vt:lpstr>
      <vt:lpstr>What is Project Human Resource Management?</vt:lpstr>
      <vt:lpstr>Figure 9-1. Project Human Resource Management Summary</vt:lpstr>
      <vt:lpstr>Keys to Managing People</vt:lpstr>
      <vt:lpstr>Intrinsic and Extrinsic Motivation</vt:lpstr>
      <vt:lpstr>Maslow’s Hierarchy of Needs</vt:lpstr>
      <vt:lpstr>Maslow’s Hierarchy of Needs</vt:lpstr>
      <vt:lpstr>Herzberg’s Motivational and Hygiene Factors</vt:lpstr>
      <vt:lpstr>Examples of Herzberg’s Hygiene Factors and Motivators</vt:lpstr>
      <vt:lpstr>Influence to succeed or fail</vt:lpstr>
      <vt:lpstr>Power</vt:lpstr>
      <vt:lpstr>Covey and Improving Effectiveness</vt:lpstr>
      <vt:lpstr>Empathic Listening and Rapport</vt:lpstr>
      <vt:lpstr>Developing the Human Resource Plan</vt:lpstr>
      <vt:lpstr>Sample Organizational Chart for a Large IT Project</vt:lpstr>
      <vt:lpstr>Staffing Management Plans and Resource Histograms</vt:lpstr>
      <vt:lpstr>Sample Resource Histogram</vt:lpstr>
      <vt:lpstr>Acquiring the Project Team</vt:lpstr>
      <vt:lpstr>Resource Assignment</vt:lpstr>
      <vt:lpstr>Resource Loading</vt:lpstr>
      <vt:lpstr>Resource Leveling</vt:lpstr>
      <vt:lpstr>Resource Leveling Example</vt:lpstr>
      <vt:lpstr>Benefits of Resource Leveling</vt:lpstr>
      <vt:lpstr>Developing the Project Team</vt:lpstr>
      <vt:lpstr>Training</vt:lpstr>
      <vt:lpstr>Tuckman Model of Team Development</vt:lpstr>
      <vt:lpstr>Meyers-Briggs Type Indicator (MBTI)</vt:lpstr>
      <vt:lpstr>Social Styles Profile</vt:lpstr>
      <vt:lpstr>Social Styles</vt:lpstr>
      <vt:lpstr>Reward and Recognition Systems</vt:lpstr>
      <vt:lpstr>Managing the Project Team</vt:lpstr>
      <vt:lpstr>Tools and Techniques for Managing Project Teams</vt:lpstr>
      <vt:lpstr>General Advice on Teams</vt:lpstr>
      <vt:lpstr>Five Dysfunctions of a Team</vt:lpstr>
      <vt:lpstr>General Advice on Teams (continued)</vt:lpstr>
      <vt:lpstr>Using Software to Assist in Human Resource Management</vt:lpstr>
      <vt:lpstr>Project Resource Management Involves Much More Than Using Software</vt:lpstr>
      <vt:lpstr>Chapter Summary</vt:lpstr>
    </vt:vector>
  </TitlesOfParts>
  <Company>Augsburg College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9</dc:title>
  <dc:creator>Cengage</dc:creator>
  <cp:lastModifiedBy>nait</cp:lastModifiedBy>
  <cp:revision>170</cp:revision>
  <dcterms:created xsi:type="dcterms:W3CDTF">2001-07-05T23:10:12Z</dcterms:created>
  <dcterms:modified xsi:type="dcterms:W3CDTF">2012-11-15T22:50:36Z</dcterms:modified>
</cp:coreProperties>
</file>

<file path=docProps/thumbnail.jpeg>
</file>